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61" r:id="rId4"/>
    <p:sldId id="257" r:id="rId5"/>
    <p:sldId id="258" r:id="rId6"/>
    <p:sldId id="259" r:id="rId7"/>
    <p:sldId id="268" r:id="rId8"/>
    <p:sldId id="262" r:id="rId9"/>
    <p:sldId id="263" r:id="rId10"/>
    <p:sldId id="264" r:id="rId11"/>
    <p:sldId id="265" r:id="rId12"/>
    <p:sldId id="266" r:id="rId13"/>
    <p:sldId id="276" r:id="rId14"/>
    <p:sldId id="277" r:id="rId15"/>
    <p:sldId id="278" r:id="rId16"/>
    <p:sldId id="279" r:id="rId17"/>
    <p:sldId id="280" r:id="rId18"/>
    <p:sldId id="281" r:id="rId19"/>
    <p:sldId id="282" r:id="rId20"/>
    <p:sldId id="283" r:id="rId21"/>
    <p:sldId id="272" r:id="rId22"/>
    <p:sldId id="260" r:id="rId23"/>
    <p:sldId id="269" r:id="rId24"/>
    <p:sldId id="270" r:id="rId25"/>
    <p:sldId id="273" r:id="rId26"/>
    <p:sldId id="267" r:id="rId27"/>
    <p:sldId id="274" r:id="rId28"/>
    <p:sldId id="27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241D99-5715-42F6-A441-55B98F211B33}"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88DEA-E060-4F39-B5F8-4283AC0552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41D99-5715-42F6-A441-55B98F211B33}"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88DEA-E060-4F39-B5F8-4283AC0552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41D99-5715-42F6-A441-55B98F211B33}"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88DEA-E060-4F39-B5F8-4283AC0552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41D99-5715-42F6-A441-55B98F211B33}"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88DEA-E060-4F39-B5F8-4283AC0552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241D99-5715-42F6-A441-55B98F211B33}" type="datetimeFigureOut">
              <a:rPr lang="en-US" smtClean="0"/>
              <a:pPr/>
              <a:t>11/15/2010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88DEA-E060-4F39-B5F8-4283AC0552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241D99-5715-42F6-A441-55B98F211B33}" type="datetimeFigureOut">
              <a:rPr lang="en-US" smtClean="0"/>
              <a:pPr/>
              <a:t>11/15/2010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88DEA-E060-4F39-B5F8-4283AC0552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241D99-5715-42F6-A441-55B98F211B33}" type="datetimeFigureOut">
              <a:rPr lang="en-US" smtClean="0"/>
              <a:pPr/>
              <a:t>11/15/2010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88DEA-E060-4F39-B5F8-4283AC0552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241D99-5715-42F6-A441-55B98F211B33}" type="datetimeFigureOut">
              <a:rPr lang="en-US" smtClean="0"/>
              <a:pPr/>
              <a:t>11/15/2010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88DEA-E060-4F39-B5F8-4283AC0552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41D99-5715-42F6-A441-55B98F211B33}" type="datetimeFigureOut">
              <a:rPr lang="en-US" smtClean="0"/>
              <a:pPr/>
              <a:t>11/15/2010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88DEA-E060-4F39-B5F8-4283AC0552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41D99-5715-42F6-A441-55B98F211B33}" type="datetimeFigureOut">
              <a:rPr lang="en-US" smtClean="0"/>
              <a:pPr/>
              <a:t>11/15/2010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88DEA-E060-4F39-B5F8-4283AC0552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41D99-5715-42F6-A441-55B98F211B33}" type="datetimeFigureOut">
              <a:rPr lang="en-US" smtClean="0"/>
              <a:pPr/>
              <a:t>11/15/2010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88DEA-E060-4F39-B5F8-4283AC0552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41D99-5715-42F6-A441-55B98F211B33}" type="datetimeFigureOut">
              <a:rPr lang="en-US" smtClean="0"/>
              <a:pPr/>
              <a:t>11/15/2010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88DEA-E060-4F39-B5F8-4283AC0552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zapatopi.net/treeoctopus/"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82000" cy="4708981"/>
          </a:xfrm>
          <a:prstGeom prst="rect">
            <a:avLst/>
          </a:prstGeom>
          <a:noFill/>
        </p:spPr>
        <p:txBody>
          <a:bodyPr wrap="square" rtlCol="0">
            <a:spAutoFit/>
          </a:bodyPr>
          <a:lstStyle/>
          <a:p>
            <a:pPr algn="ctr"/>
            <a:r>
              <a:rPr lang="en-US" sz="6000" i="1" dirty="0" smtClean="0"/>
              <a:t>The Role of the School Library and Library Media Specialist</a:t>
            </a:r>
          </a:p>
          <a:p>
            <a:pPr algn="ctr"/>
            <a:r>
              <a:rPr lang="en-US" sz="6000" dirty="0" smtClean="0"/>
              <a:t>Highlands School District</a:t>
            </a:r>
          </a:p>
          <a:p>
            <a:pPr algn="ctr"/>
            <a:r>
              <a:rPr lang="en-US" sz="6000" dirty="0" smtClean="0"/>
              <a:t>November 15, 2010</a:t>
            </a:r>
            <a:endParaRPr lang="en-US" sz="6000" dirty="0"/>
          </a:p>
        </p:txBody>
      </p:sp>
      <p:pic>
        <p:nvPicPr>
          <p:cNvPr id="6" name="Picture 2" descr="C:\Users\Sandy\AppData\Local\Microsoft\Windows\Temporary Internet Files\Content.IE5\6BCVA304\MC900334308[1].wmf"/>
          <p:cNvPicPr>
            <a:picLocks noChangeAspect="1" noChangeArrowheads="1"/>
          </p:cNvPicPr>
          <p:nvPr/>
        </p:nvPicPr>
        <p:blipFill>
          <a:blip r:embed="rId2" cstate="print"/>
          <a:srcRect/>
          <a:stretch>
            <a:fillRect/>
          </a:stretch>
        </p:blipFill>
        <p:spPr bwMode="auto">
          <a:xfrm>
            <a:off x="7315200" y="4884054"/>
            <a:ext cx="1585265" cy="17362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305800" cy="3323987"/>
          </a:xfrm>
          <a:prstGeom prst="rect">
            <a:avLst/>
          </a:prstGeom>
          <a:noFill/>
        </p:spPr>
        <p:txBody>
          <a:bodyPr wrap="square" rtlCol="0">
            <a:spAutoFit/>
          </a:bodyPr>
          <a:lstStyle/>
          <a:p>
            <a:r>
              <a:rPr lang="en-US" sz="4800" dirty="0" smtClean="0"/>
              <a:t>One role of the school library media specialist is as a </a:t>
            </a:r>
            <a:r>
              <a:rPr lang="en-US" sz="4800" b="1" i="1" dirty="0" smtClean="0"/>
              <a:t>literacy coach, tutor, and reading motivator</a:t>
            </a:r>
            <a:r>
              <a:rPr lang="en-US" sz="4800" dirty="0" smtClean="0"/>
              <a:t>.</a:t>
            </a:r>
          </a:p>
          <a:p>
            <a:endParaRPr lang="en-US" dirty="0"/>
          </a:p>
        </p:txBody>
      </p:sp>
      <p:pic>
        <p:nvPicPr>
          <p:cNvPr id="8194" name="Picture 2" descr="C:\Users\Sandy\AppData\Local\Microsoft\Windows\Temporary Internet Files\Content.IE5\6BCVA304\MC900140419[1].wmf"/>
          <p:cNvPicPr>
            <a:picLocks noChangeAspect="1" noChangeArrowheads="1"/>
          </p:cNvPicPr>
          <p:nvPr/>
        </p:nvPicPr>
        <p:blipFill>
          <a:blip r:embed="rId2" cstate="print"/>
          <a:srcRect/>
          <a:stretch>
            <a:fillRect/>
          </a:stretch>
        </p:blipFill>
        <p:spPr bwMode="auto">
          <a:xfrm>
            <a:off x="5334000" y="3581400"/>
            <a:ext cx="2971800" cy="2478034"/>
          </a:xfrm>
          <a:prstGeom prst="rect">
            <a:avLst/>
          </a:prstGeom>
          <a:noFill/>
        </p:spPr>
      </p:pic>
      <p:pic>
        <p:nvPicPr>
          <p:cNvPr id="11266" name="Picture 2" descr="Mrs. Malcolm"/>
          <p:cNvPicPr>
            <a:picLocks noChangeAspect="1" noChangeArrowheads="1"/>
          </p:cNvPicPr>
          <p:nvPr/>
        </p:nvPicPr>
        <p:blipFill>
          <a:blip r:embed="rId3" cstate="print"/>
          <a:srcRect/>
          <a:stretch>
            <a:fillRect/>
          </a:stretch>
        </p:blipFill>
        <p:spPr bwMode="auto">
          <a:xfrm>
            <a:off x="1295400" y="3962400"/>
            <a:ext cx="1933575" cy="19907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153400" cy="984885"/>
          </a:xfrm>
          <a:prstGeom prst="rect">
            <a:avLst/>
          </a:prstGeom>
          <a:noFill/>
        </p:spPr>
        <p:txBody>
          <a:bodyPr wrap="square" rtlCol="0">
            <a:spAutoFit/>
          </a:bodyPr>
          <a:lstStyle/>
          <a:p>
            <a:pPr algn="ctr"/>
            <a:r>
              <a:rPr lang="en-US" sz="4000" b="1" dirty="0" smtClean="0"/>
              <a:t>Teen Technology Week</a:t>
            </a:r>
          </a:p>
          <a:p>
            <a:endParaRPr lang="en-US" dirty="0"/>
          </a:p>
        </p:txBody>
      </p:sp>
      <p:pic>
        <p:nvPicPr>
          <p:cNvPr id="10242" name="Picture 2" descr="Nerd Day 3"/>
          <p:cNvPicPr>
            <a:picLocks noChangeAspect="1" noChangeArrowheads="1"/>
          </p:cNvPicPr>
          <p:nvPr/>
        </p:nvPicPr>
        <p:blipFill>
          <a:blip r:embed="rId2" cstate="print"/>
          <a:srcRect/>
          <a:stretch>
            <a:fillRect/>
          </a:stretch>
        </p:blipFill>
        <p:spPr bwMode="auto">
          <a:xfrm>
            <a:off x="533400" y="1752600"/>
            <a:ext cx="3200400" cy="2400300"/>
          </a:xfrm>
          <a:prstGeom prst="rect">
            <a:avLst/>
          </a:prstGeom>
          <a:noFill/>
        </p:spPr>
      </p:pic>
      <p:pic>
        <p:nvPicPr>
          <p:cNvPr id="10244" name="Picture 4" descr="Nerd Day 2"/>
          <p:cNvPicPr>
            <a:picLocks noChangeAspect="1" noChangeArrowheads="1"/>
          </p:cNvPicPr>
          <p:nvPr/>
        </p:nvPicPr>
        <p:blipFill>
          <a:blip r:embed="rId3" cstate="print"/>
          <a:srcRect/>
          <a:stretch>
            <a:fillRect/>
          </a:stretch>
        </p:blipFill>
        <p:spPr bwMode="auto">
          <a:xfrm>
            <a:off x="4800600" y="2286000"/>
            <a:ext cx="3759200" cy="2819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229600" cy="707886"/>
          </a:xfrm>
          <a:prstGeom prst="rect">
            <a:avLst/>
          </a:prstGeom>
          <a:noFill/>
        </p:spPr>
        <p:txBody>
          <a:bodyPr wrap="square" rtlCol="0">
            <a:spAutoFit/>
          </a:bodyPr>
          <a:lstStyle/>
          <a:p>
            <a:pPr algn="ctr"/>
            <a:r>
              <a:rPr lang="en-US" sz="4000" b="1" dirty="0" smtClean="0"/>
              <a:t>Guest Author Program</a:t>
            </a:r>
            <a:endParaRPr lang="en-US" sz="4000" b="1" dirty="0"/>
          </a:p>
        </p:txBody>
      </p:sp>
      <p:pic>
        <p:nvPicPr>
          <p:cNvPr id="15362" name="Picture 2" descr="C:\Users\Sandy\Pictures\2010-10-10 puppets 2\puppets 2 148.JPG"/>
          <p:cNvPicPr>
            <a:picLocks noChangeAspect="1" noChangeArrowheads="1"/>
          </p:cNvPicPr>
          <p:nvPr/>
        </p:nvPicPr>
        <p:blipFill>
          <a:blip r:embed="rId2" cstate="print"/>
          <a:srcRect/>
          <a:stretch>
            <a:fillRect/>
          </a:stretch>
        </p:blipFill>
        <p:spPr bwMode="auto">
          <a:xfrm>
            <a:off x="5715000" y="4286249"/>
            <a:ext cx="2928068" cy="2196051"/>
          </a:xfrm>
          <a:prstGeom prst="rect">
            <a:avLst/>
          </a:prstGeom>
          <a:noFill/>
        </p:spPr>
      </p:pic>
      <p:pic>
        <p:nvPicPr>
          <p:cNvPr id="5122" name="Picture 2" descr="C:\Documents and Settings\cbyrnes\Desktop\Harry Kendall\Author Visit Harry Kendall 016[1].JPG"/>
          <p:cNvPicPr>
            <a:picLocks noChangeAspect="1" noChangeArrowheads="1"/>
          </p:cNvPicPr>
          <p:nvPr/>
        </p:nvPicPr>
        <p:blipFill>
          <a:blip r:embed="rId3" cstate="print"/>
          <a:srcRect/>
          <a:stretch>
            <a:fillRect/>
          </a:stretch>
        </p:blipFill>
        <p:spPr bwMode="auto">
          <a:xfrm>
            <a:off x="5867400" y="1447800"/>
            <a:ext cx="2843186" cy="2133600"/>
          </a:xfrm>
          <a:prstGeom prst="rect">
            <a:avLst/>
          </a:prstGeom>
          <a:noFill/>
        </p:spPr>
      </p:pic>
      <p:pic>
        <p:nvPicPr>
          <p:cNvPr id="7170" name="Picture 2" descr="E:\DSC_0069.JPG"/>
          <p:cNvPicPr>
            <a:picLocks noChangeAspect="1" noChangeArrowheads="1"/>
          </p:cNvPicPr>
          <p:nvPr/>
        </p:nvPicPr>
        <p:blipFill>
          <a:blip r:embed="rId4" cstate="print"/>
          <a:srcRect/>
          <a:stretch>
            <a:fillRect/>
          </a:stretch>
        </p:blipFill>
        <p:spPr bwMode="auto">
          <a:xfrm>
            <a:off x="381000" y="1981200"/>
            <a:ext cx="4800600" cy="319208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My Documents\My Pictures\New Folder\100_0385.jpg"/>
          <p:cNvPicPr>
            <a:picLocks noChangeAspect="1" noChangeArrowheads="1"/>
          </p:cNvPicPr>
          <p:nvPr/>
        </p:nvPicPr>
        <p:blipFill>
          <a:blip r:embed="rId2" cstate="print"/>
          <a:srcRect/>
          <a:stretch>
            <a:fillRect/>
          </a:stretch>
        </p:blipFill>
        <p:spPr bwMode="auto">
          <a:xfrm>
            <a:off x="4978638" y="3733800"/>
            <a:ext cx="3663712" cy="2747963"/>
          </a:xfrm>
          <a:prstGeom prst="rect">
            <a:avLst/>
          </a:prstGeom>
          <a:noFill/>
        </p:spPr>
      </p:pic>
      <p:pic>
        <p:nvPicPr>
          <p:cNvPr id="1027" name="Picture 3" descr="C:\Documents and Settings\Administrator\My Documents\My Pictures\New Folder\100_0373.jpg"/>
          <p:cNvPicPr>
            <a:picLocks noChangeAspect="1" noChangeArrowheads="1"/>
          </p:cNvPicPr>
          <p:nvPr/>
        </p:nvPicPr>
        <p:blipFill>
          <a:blip r:embed="rId3" cstate="print"/>
          <a:srcRect/>
          <a:stretch>
            <a:fillRect/>
          </a:stretch>
        </p:blipFill>
        <p:spPr bwMode="auto">
          <a:xfrm>
            <a:off x="685800" y="609600"/>
            <a:ext cx="4781239" cy="3586163"/>
          </a:xfrm>
          <a:prstGeom prst="rect">
            <a:avLst/>
          </a:prstGeom>
          <a:noFill/>
        </p:spPr>
      </p:pic>
      <p:sp>
        <p:nvSpPr>
          <p:cNvPr id="4" name="TextBox 3"/>
          <p:cNvSpPr txBox="1"/>
          <p:nvPr/>
        </p:nvSpPr>
        <p:spPr>
          <a:xfrm>
            <a:off x="5791200" y="533400"/>
            <a:ext cx="2971800" cy="1323439"/>
          </a:xfrm>
          <a:prstGeom prst="rect">
            <a:avLst/>
          </a:prstGeom>
          <a:noFill/>
        </p:spPr>
        <p:txBody>
          <a:bodyPr wrap="square" rtlCol="0">
            <a:spAutoFit/>
          </a:bodyPr>
          <a:lstStyle/>
          <a:p>
            <a:pPr algn="ctr"/>
            <a:r>
              <a:rPr lang="en-US" sz="4000" dirty="0" smtClean="0"/>
              <a:t>Reading Rodeo</a:t>
            </a: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My Documents\My Pictures\New Folder\100_0494.jpg"/>
          <p:cNvPicPr>
            <a:picLocks noChangeAspect="1" noChangeArrowheads="1"/>
          </p:cNvPicPr>
          <p:nvPr/>
        </p:nvPicPr>
        <p:blipFill>
          <a:blip r:embed="rId2" cstate="print"/>
          <a:srcRect/>
          <a:stretch>
            <a:fillRect/>
          </a:stretch>
        </p:blipFill>
        <p:spPr bwMode="auto">
          <a:xfrm>
            <a:off x="4191001" y="3143034"/>
            <a:ext cx="4451350" cy="3338730"/>
          </a:xfrm>
          <a:prstGeom prst="rect">
            <a:avLst/>
          </a:prstGeom>
          <a:noFill/>
        </p:spPr>
      </p:pic>
      <p:pic>
        <p:nvPicPr>
          <p:cNvPr id="2051" name="Picture 3" descr="C:\Documents and Settings\Administrator\My Documents\My Pictures\New Folder\100_0571.jpg"/>
          <p:cNvPicPr>
            <a:picLocks noChangeAspect="1" noChangeArrowheads="1"/>
          </p:cNvPicPr>
          <p:nvPr/>
        </p:nvPicPr>
        <p:blipFill>
          <a:blip r:embed="rId3" cstate="print"/>
          <a:srcRect/>
          <a:stretch>
            <a:fillRect/>
          </a:stretch>
        </p:blipFill>
        <p:spPr bwMode="auto">
          <a:xfrm>
            <a:off x="500063" y="374651"/>
            <a:ext cx="4071937" cy="3054152"/>
          </a:xfrm>
          <a:prstGeom prst="rect">
            <a:avLst/>
          </a:prstGeom>
          <a:noFill/>
        </p:spPr>
      </p:pic>
      <p:sp>
        <p:nvSpPr>
          <p:cNvPr id="4" name="TextBox 3"/>
          <p:cNvSpPr txBox="1"/>
          <p:nvPr/>
        </p:nvSpPr>
        <p:spPr>
          <a:xfrm>
            <a:off x="5029200" y="457200"/>
            <a:ext cx="3581400" cy="1323439"/>
          </a:xfrm>
          <a:prstGeom prst="rect">
            <a:avLst/>
          </a:prstGeom>
          <a:noFill/>
        </p:spPr>
        <p:txBody>
          <a:bodyPr wrap="square" rtlCol="0">
            <a:spAutoFit/>
          </a:bodyPr>
          <a:lstStyle/>
          <a:p>
            <a:pPr algn="ctr"/>
            <a:r>
              <a:rPr lang="en-US" sz="4000" dirty="0" smtClean="0"/>
              <a:t>The Magic of Books</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My Documents\My Pictures\New Folder\100_0907.jpg"/>
          <p:cNvPicPr>
            <a:picLocks noChangeAspect="1" noChangeArrowheads="1"/>
          </p:cNvPicPr>
          <p:nvPr/>
        </p:nvPicPr>
        <p:blipFill>
          <a:blip r:embed="rId2" cstate="print"/>
          <a:srcRect/>
          <a:stretch>
            <a:fillRect/>
          </a:stretch>
        </p:blipFill>
        <p:spPr bwMode="auto">
          <a:xfrm>
            <a:off x="4877045" y="3657600"/>
            <a:ext cx="3765305" cy="2824163"/>
          </a:xfrm>
          <a:prstGeom prst="rect">
            <a:avLst/>
          </a:prstGeom>
          <a:noFill/>
        </p:spPr>
      </p:pic>
      <p:pic>
        <p:nvPicPr>
          <p:cNvPr id="3075" name="Picture 3" descr="C:\Documents and Settings\Administrator\My Documents\My Pictures\New Folder\100_0908.jpg"/>
          <p:cNvPicPr>
            <a:picLocks noChangeAspect="1" noChangeArrowheads="1"/>
          </p:cNvPicPr>
          <p:nvPr/>
        </p:nvPicPr>
        <p:blipFill>
          <a:blip r:embed="rId3" cstate="print"/>
          <a:srcRect/>
          <a:stretch>
            <a:fillRect/>
          </a:stretch>
        </p:blipFill>
        <p:spPr bwMode="auto">
          <a:xfrm>
            <a:off x="533400" y="1066800"/>
            <a:ext cx="4756150" cy="3567345"/>
          </a:xfrm>
          <a:prstGeom prst="rect">
            <a:avLst/>
          </a:prstGeom>
          <a:noFill/>
        </p:spPr>
      </p:pic>
      <p:pic>
        <p:nvPicPr>
          <p:cNvPr id="3076" name="Picture 4" descr="C:\Documents and Settings\Administrator\My Documents\My Pictures\New Folder\100_0896.jpg"/>
          <p:cNvPicPr>
            <a:picLocks noChangeAspect="1" noChangeArrowheads="1"/>
          </p:cNvPicPr>
          <p:nvPr/>
        </p:nvPicPr>
        <p:blipFill>
          <a:blip r:embed="rId4" cstate="print"/>
          <a:srcRect/>
          <a:stretch>
            <a:fillRect/>
          </a:stretch>
        </p:blipFill>
        <p:spPr bwMode="auto">
          <a:xfrm>
            <a:off x="4724400" y="609600"/>
            <a:ext cx="3564235" cy="2673350"/>
          </a:xfrm>
          <a:prstGeom prst="rect">
            <a:avLst/>
          </a:prstGeom>
          <a:noFill/>
        </p:spPr>
      </p:pic>
      <p:sp>
        <p:nvSpPr>
          <p:cNvPr id="5" name="TextBox 4"/>
          <p:cNvSpPr txBox="1"/>
          <p:nvPr/>
        </p:nvSpPr>
        <p:spPr>
          <a:xfrm>
            <a:off x="457200" y="0"/>
            <a:ext cx="3962400" cy="707886"/>
          </a:xfrm>
          <a:prstGeom prst="rect">
            <a:avLst/>
          </a:prstGeom>
          <a:noFill/>
        </p:spPr>
        <p:txBody>
          <a:bodyPr wrap="square" rtlCol="0">
            <a:spAutoFit/>
          </a:bodyPr>
          <a:lstStyle/>
          <a:p>
            <a:r>
              <a:rPr lang="en-US" sz="4000" dirty="0" smtClean="0"/>
              <a:t>Book Fair</a:t>
            </a:r>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istrator\My Documents\My Pictures\New Folder\100_0923.jpg"/>
          <p:cNvPicPr>
            <a:picLocks noChangeAspect="1" noChangeArrowheads="1"/>
          </p:cNvPicPr>
          <p:nvPr/>
        </p:nvPicPr>
        <p:blipFill>
          <a:blip r:embed="rId2" cstate="print"/>
          <a:srcRect/>
          <a:stretch>
            <a:fillRect/>
          </a:stretch>
        </p:blipFill>
        <p:spPr bwMode="auto">
          <a:xfrm>
            <a:off x="500063" y="374651"/>
            <a:ext cx="3919537" cy="2939844"/>
          </a:xfrm>
          <a:prstGeom prst="rect">
            <a:avLst/>
          </a:prstGeom>
          <a:noFill/>
        </p:spPr>
      </p:pic>
      <p:pic>
        <p:nvPicPr>
          <p:cNvPr id="4099" name="Picture 3" descr="C:\Documents and Settings\Administrator\My Documents\My Pictures\Puppet photos\100_1054.jpg"/>
          <p:cNvPicPr>
            <a:picLocks noChangeAspect="1" noChangeArrowheads="1"/>
          </p:cNvPicPr>
          <p:nvPr/>
        </p:nvPicPr>
        <p:blipFill>
          <a:blip r:embed="rId3" cstate="print"/>
          <a:srcRect/>
          <a:stretch>
            <a:fillRect/>
          </a:stretch>
        </p:blipFill>
        <p:spPr bwMode="auto">
          <a:xfrm>
            <a:off x="4495800" y="762000"/>
            <a:ext cx="4267200" cy="3200400"/>
          </a:xfrm>
          <a:prstGeom prst="rect">
            <a:avLst/>
          </a:prstGeom>
          <a:noFill/>
        </p:spPr>
      </p:pic>
      <p:pic>
        <p:nvPicPr>
          <p:cNvPr id="4100" name="Picture 4" descr="C:\Documents and Settings\Administrator\My Documents\My Pictures\Puppet photos\100_1067.jpg"/>
          <p:cNvPicPr>
            <a:picLocks noChangeAspect="1" noChangeArrowheads="1"/>
          </p:cNvPicPr>
          <p:nvPr/>
        </p:nvPicPr>
        <p:blipFill>
          <a:blip r:embed="rId4" cstate="print"/>
          <a:srcRect/>
          <a:stretch>
            <a:fillRect/>
          </a:stretch>
        </p:blipFill>
        <p:spPr bwMode="auto">
          <a:xfrm>
            <a:off x="990600" y="3200400"/>
            <a:ext cx="4470400" cy="3352800"/>
          </a:xfrm>
          <a:prstGeom prst="rect">
            <a:avLst/>
          </a:prstGeom>
          <a:noFill/>
        </p:spPr>
      </p:pic>
      <p:pic>
        <p:nvPicPr>
          <p:cNvPr id="4101" name="Picture 5" descr="C:\Documents and Settings\Administrator\My Documents\My Pictures\Puppet photos\100_1082.jpg"/>
          <p:cNvPicPr>
            <a:picLocks noChangeAspect="1" noChangeArrowheads="1"/>
          </p:cNvPicPr>
          <p:nvPr/>
        </p:nvPicPr>
        <p:blipFill>
          <a:blip r:embed="rId5" cstate="print"/>
          <a:srcRect/>
          <a:stretch>
            <a:fillRect/>
          </a:stretch>
        </p:blipFill>
        <p:spPr bwMode="auto">
          <a:xfrm>
            <a:off x="5537200" y="4191000"/>
            <a:ext cx="3149600" cy="2362200"/>
          </a:xfrm>
          <a:prstGeom prst="rect">
            <a:avLst/>
          </a:prstGeom>
          <a:noFill/>
        </p:spPr>
      </p:pic>
      <p:sp>
        <p:nvSpPr>
          <p:cNvPr id="6" name="TextBox 5"/>
          <p:cNvSpPr txBox="1"/>
          <p:nvPr/>
        </p:nvSpPr>
        <p:spPr>
          <a:xfrm>
            <a:off x="4724400" y="0"/>
            <a:ext cx="4038600" cy="707886"/>
          </a:xfrm>
          <a:prstGeom prst="rect">
            <a:avLst/>
          </a:prstGeom>
          <a:noFill/>
        </p:spPr>
        <p:txBody>
          <a:bodyPr wrap="square" rtlCol="0">
            <a:spAutoFit/>
          </a:bodyPr>
          <a:lstStyle/>
          <a:p>
            <a:r>
              <a:rPr lang="en-US" sz="4000" dirty="0" smtClean="0"/>
              <a:t>Puppetry</a:t>
            </a:r>
            <a:endParaRPr lang="en-US"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8001000" cy="707886"/>
          </a:xfrm>
          <a:prstGeom prst="rect">
            <a:avLst/>
          </a:prstGeom>
          <a:noFill/>
        </p:spPr>
        <p:txBody>
          <a:bodyPr wrap="square" rtlCol="0">
            <a:spAutoFit/>
          </a:bodyPr>
          <a:lstStyle/>
          <a:p>
            <a:pPr algn="ctr"/>
            <a:r>
              <a:rPr lang="en-US" sz="4000" dirty="0" smtClean="0"/>
              <a:t>Club Sponsor</a:t>
            </a:r>
            <a:endParaRPr lang="en-US" sz="4000" dirty="0"/>
          </a:p>
        </p:txBody>
      </p:sp>
      <p:pic>
        <p:nvPicPr>
          <p:cNvPr id="1026" name="Picture 2" descr="C:\Documents and Settings\Administrator\My Documents\My Pictures\Adobe\Digital Camera Photos\2010-03-11-0726-48\100_0952.jpg"/>
          <p:cNvPicPr>
            <a:picLocks noChangeAspect="1" noChangeArrowheads="1"/>
          </p:cNvPicPr>
          <p:nvPr/>
        </p:nvPicPr>
        <p:blipFill>
          <a:blip r:embed="rId2" cstate="print"/>
          <a:srcRect/>
          <a:stretch>
            <a:fillRect/>
          </a:stretch>
        </p:blipFill>
        <p:spPr bwMode="auto">
          <a:xfrm>
            <a:off x="5638800" y="4228954"/>
            <a:ext cx="3003550" cy="2252809"/>
          </a:xfrm>
          <a:prstGeom prst="rect">
            <a:avLst/>
          </a:prstGeom>
          <a:noFill/>
        </p:spPr>
      </p:pic>
      <p:pic>
        <p:nvPicPr>
          <p:cNvPr id="1027" name="Picture 3" descr="C:\Documents and Settings\Administrator\My Documents\My Pictures\Adobe\Digital Camera Photos\2010-03-11-0726-48\100_0857.jpg"/>
          <p:cNvPicPr>
            <a:picLocks noChangeAspect="1" noChangeArrowheads="1"/>
          </p:cNvPicPr>
          <p:nvPr/>
        </p:nvPicPr>
        <p:blipFill>
          <a:blip r:embed="rId3" cstate="print"/>
          <a:srcRect/>
          <a:stretch>
            <a:fillRect/>
          </a:stretch>
        </p:blipFill>
        <p:spPr bwMode="auto">
          <a:xfrm>
            <a:off x="381000" y="1219199"/>
            <a:ext cx="3352800" cy="2514763"/>
          </a:xfrm>
          <a:prstGeom prst="rect">
            <a:avLst/>
          </a:prstGeom>
          <a:noFill/>
        </p:spPr>
      </p:pic>
      <p:pic>
        <p:nvPicPr>
          <p:cNvPr id="1028" name="Picture 4" descr="C:\Documents and Settings\Administrator\My Documents\My Pictures\Adobe\Digital Camera Photos\2010-03-11-0726-48\100_0678.jpg"/>
          <p:cNvPicPr>
            <a:picLocks noChangeAspect="1" noChangeArrowheads="1"/>
          </p:cNvPicPr>
          <p:nvPr/>
        </p:nvPicPr>
        <p:blipFill>
          <a:blip r:embed="rId4" cstate="print"/>
          <a:srcRect/>
          <a:stretch>
            <a:fillRect/>
          </a:stretch>
        </p:blipFill>
        <p:spPr bwMode="auto">
          <a:xfrm>
            <a:off x="1752600" y="3276600"/>
            <a:ext cx="3866899" cy="29003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848600" cy="707886"/>
          </a:xfrm>
          <a:prstGeom prst="rect">
            <a:avLst/>
          </a:prstGeom>
          <a:noFill/>
        </p:spPr>
        <p:txBody>
          <a:bodyPr wrap="square" rtlCol="0">
            <a:spAutoFit/>
          </a:bodyPr>
          <a:lstStyle/>
          <a:p>
            <a:pPr algn="ctr"/>
            <a:r>
              <a:rPr lang="en-US" sz="4000" dirty="0" smtClean="0"/>
              <a:t>Literacy in Action</a:t>
            </a:r>
            <a:endParaRPr lang="en-US" sz="4000" dirty="0"/>
          </a:p>
        </p:txBody>
      </p:sp>
      <p:pic>
        <p:nvPicPr>
          <p:cNvPr id="3074" name="Picture 2" descr="C:\Documents and Settings\Administrator\My Documents\My Pictures\Adobe\Digital Camera Photos\2010-03-11-0726-48\100_0852.jpg"/>
          <p:cNvPicPr>
            <a:picLocks noChangeAspect="1" noChangeArrowheads="1"/>
          </p:cNvPicPr>
          <p:nvPr/>
        </p:nvPicPr>
        <p:blipFill>
          <a:blip r:embed="rId2" cstate="print"/>
          <a:srcRect/>
          <a:stretch>
            <a:fillRect/>
          </a:stretch>
        </p:blipFill>
        <p:spPr bwMode="auto">
          <a:xfrm>
            <a:off x="3657924" y="2743200"/>
            <a:ext cx="4984426" cy="3738563"/>
          </a:xfrm>
          <a:prstGeom prst="rect">
            <a:avLst/>
          </a:prstGeom>
          <a:noFill/>
        </p:spPr>
      </p:pic>
      <p:pic>
        <p:nvPicPr>
          <p:cNvPr id="3075" name="Picture 3" descr="E:\oobleck 009.jpg"/>
          <p:cNvPicPr>
            <a:picLocks noChangeAspect="1" noChangeArrowheads="1"/>
          </p:cNvPicPr>
          <p:nvPr/>
        </p:nvPicPr>
        <p:blipFill>
          <a:blip r:embed="rId3" cstate="print"/>
          <a:srcRect/>
          <a:stretch>
            <a:fillRect/>
          </a:stretch>
        </p:blipFill>
        <p:spPr bwMode="auto">
          <a:xfrm>
            <a:off x="228600" y="1295400"/>
            <a:ext cx="3505200" cy="262907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01000" cy="707886"/>
          </a:xfrm>
          <a:prstGeom prst="rect">
            <a:avLst/>
          </a:prstGeom>
          <a:noFill/>
        </p:spPr>
        <p:txBody>
          <a:bodyPr wrap="square" rtlCol="0">
            <a:spAutoFit/>
          </a:bodyPr>
          <a:lstStyle/>
          <a:p>
            <a:pPr algn="ctr"/>
            <a:r>
              <a:rPr lang="en-US" sz="4000" dirty="0" smtClean="0"/>
              <a:t>Guest Speakers</a:t>
            </a:r>
            <a:endParaRPr lang="en-US" sz="4000" dirty="0"/>
          </a:p>
        </p:txBody>
      </p:sp>
      <p:pic>
        <p:nvPicPr>
          <p:cNvPr id="4098" name="Picture 2" descr="C:\Documents and Settings\Administrator\My Documents\My Pictures\Adobe\Digital Camera Photos\2010-03-11-0726-48\100_0812.jpg"/>
          <p:cNvPicPr>
            <a:picLocks noChangeAspect="1" noChangeArrowheads="1"/>
          </p:cNvPicPr>
          <p:nvPr/>
        </p:nvPicPr>
        <p:blipFill>
          <a:blip r:embed="rId2" cstate="print"/>
          <a:srcRect/>
          <a:stretch>
            <a:fillRect/>
          </a:stretch>
        </p:blipFill>
        <p:spPr bwMode="auto">
          <a:xfrm>
            <a:off x="4877045" y="3657600"/>
            <a:ext cx="3765305" cy="2824163"/>
          </a:xfrm>
          <a:prstGeom prst="rect">
            <a:avLst/>
          </a:prstGeom>
          <a:noFill/>
        </p:spPr>
      </p:pic>
      <p:pic>
        <p:nvPicPr>
          <p:cNvPr id="4099" name="Picture 3" descr="E:\baseball visit 045.jpg"/>
          <p:cNvPicPr>
            <a:picLocks noChangeAspect="1" noChangeArrowheads="1"/>
          </p:cNvPicPr>
          <p:nvPr/>
        </p:nvPicPr>
        <p:blipFill>
          <a:blip r:embed="rId3" cstate="print"/>
          <a:srcRect/>
          <a:stretch>
            <a:fillRect/>
          </a:stretch>
        </p:blipFill>
        <p:spPr bwMode="auto">
          <a:xfrm>
            <a:off x="304800" y="1219200"/>
            <a:ext cx="4240114" cy="2819400"/>
          </a:xfrm>
          <a:prstGeom prst="rect">
            <a:avLst/>
          </a:prstGeom>
          <a:noFill/>
        </p:spPr>
      </p:pic>
      <p:pic>
        <p:nvPicPr>
          <p:cNvPr id="4100" name="Picture 4" descr="E:\things that go on in the library 001.jpg"/>
          <p:cNvPicPr>
            <a:picLocks noChangeAspect="1" noChangeArrowheads="1"/>
          </p:cNvPicPr>
          <p:nvPr/>
        </p:nvPicPr>
        <p:blipFill>
          <a:blip r:embed="rId4" cstate="print"/>
          <a:srcRect/>
          <a:stretch>
            <a:fillRect/>
          </a:stretch>
        </p:blipFill>
        <p:spPr bwMode="auto">
          <a:xfrm>
            <a:off x="1295400" y="3962400"/>
            <a:ext cx="3536950" cy="265288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Sandy\AppData\Local\Microsoft\Windows\Temporary Internet Files\Content.IE5\SACKZW23\MC900237198[1].wmf"/>
          <p:cNvPicPr>
            <a:picLocks noChangeAspect="1" noChangeArrowheads="1"/>
          </p:cNvPicPr>
          <p:nvPr/>
        </p:nvPicPr>
        <p:blipFill>
          <a:blip r:embed="rId2" cstate="print"/>
          <a:srcRect/>
          <a:stretch>
            <a:fillRect/>
          </a:stretch>
        </p:blipFill>
        <p:spPr bwMode="auto">
          <a:xfrm>
            <a:off x="609600" y="762000"/>
            <a:ext cx="2209800" cy="3102536"/>
          </a:xfrm>
          <a:prstGeom prst="rect">
            <a:avLst/>
          </a:prstGeom>
          <a:noFill/>
        </p:spPr>
      </p:pic>
      <p:sp>
        <p:nvSpPr>
          <p:cNvPr id="3" name="TextBox 2"/>
          <p:cNvSpPr txBox="1"/>
          <p:nvPr/>
        </p:nvSpPr>
        <p:spPr>
          <a:xfrm>
            <a:off x="3124200" y="228600"/>
            <a:ext cx="5867400" cy="6740307"/>
          </a:xfrm>
          <a:prstGeom prst="rect">
            <a:avLst/>
          </a:prstGeom>
          <a:noFill/>
        </p:spPr>
        <p:txBody>
          <a:bodyPr wrap="square" rtlCol="0">
            <a:spAutoFit/>
          </a:bodyPr>
          <a:lstStyle/>
          <a:p>
            <a:r>
              <a:rPr lang="en-US" sz="3600" dirty="0" smtClean="0"/>
              <a:t>There have been many changes in the library over the last 50 years.  For example, the old card catalogue has been replaced by online databases which hold all the information about the materials housed in the library.  The role of the librarian has also evolved.  Today’s librarian wears many hats. </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153400" cy="707886"/>
          </a:xfrm>
          <a:prstGeom prst="rect">
            <a:avLst/>
          </a:prstGeom>
          <a:noFill/>
        </p:spPr>
        <p:txBody>
          <a:bodyPr wrap="square" rtlCol="0">
            <a:spAutoFit/>
          </a:bodyPr>
          <a:lstStyle/>
          <a:p>
            <a:pPr algn="ctr"/>
            <a:r>
              <a:rPr lang="en-US" sz="4000" dirty="0" smtClean="0"/>
              <a:t>Christmas Around the World</a:t>
            </a:r>
            <a:endParaRPr lang="en-US" sz="4000" dirty="0"/>
          </a:p>
        </p:txBody>
      </p:sp>
      <p:pic>
        <p:nvPicPr>
          <p:cNvPr id="6148" name="Picture 4" descr="http://ts1.mm.bing.net/images/thumbnail.aspx?q=313055780604&amp;id=624946075729ef808d56f75678627ebb&amp;url=http%3a%2f%2fsystem.thestagcompany.com%2fmedia%2fevents%2ffront%2fbirmingham-7550-christmas-around-the-world-2010."/>
          <p:cNvPicPr>
            <a:picLocks noChangeAspect="1" noChangeArrowheads="1"/>
          </p:cNvPicPr>
          <p:nvPr/>
        </p:nvPicPr>
        <p:blipFill>
          <a:blip r:embed="rId2" cstate="print"/>
          <a:srcRect/>
          <a:stretch>
            <a:fillRect/>
          </a:stretch>
        </p:blipFill>
        <p:spPr bwMode="auto">
          <a:xfrm>
            <a:off x="762000" y="1447800"/>
            <a:ext cx="3505200" cy="2563178"/>
          </a:xfrm>
          <a:prstGeom prst="rect">
            <a:avLst/>
          </a:prstGeom>
          <a:noFill/>
        </p:spPr>
      </p:pic>
      <p:pic>
        <p:nvPicPr>
          <p:cNvPr id="6150" name="Picture 6" descr="http://ts3.mm.bing.net/images/thumbnail.aspx?q=275821048838&amp;id=a498cc97f1d60a17288f0e6c41b240d4&amp;url=http%3a%2f%2fwww.greenville.k12.sc.us%2foakview%2fstudent%2f0506%2fChristmasAroundtheWorld%2fphotos%2fphoto3.jpg"/>
          <p:cNvPicPr>
            <a:picLocks noChangeAspect="1" noChangeArrowheads="1"/>
          </p:cNvPicPr>
          <p:nvPr/>
        </p:nvPicPr>
        <p:blipFill>
          <a:blip r:embed="rId3" cstate="print"/>
          <a:srcRect/>
          <a:stretch>
            <a:fillRect/>
          </a:stretch>
        </p:blipFill>
        <p:spPr bwMode="auto">
          <a:xfrm>
            <a:off x="4800599" y="3048000"/>
            <a:ext cx="3962397" cy="2971800"/>
          </a:xfrm>
          <a:prstGeom prst="rect">
            <a:avLst/>
          </a:prstGeom>
          <a:noFill/>
        </p:spPr>
      </p:pic>
      <p:pic>
        <p:nvPicPr>
          <p:cNvPr id="6152" name="Picture 8" descr="http://ts3.mm.bing.net/images/thumbnail.aspx?q=278629850154&amp;id=a89bae3704487266230d9cb0d93e2d23&amp;url=http%3a%2f%2fz.about.com%2fd%2feasteuropeanfood%2f1%2f0%2fw%2fL%2f-%2f-%2fpolish081b.jpg"/>
          <p:cNvPicPr>
            <a:picLocks noChangeAspect="1" noChangeArrowheads="1"/>
          </p:cNvPicPr>
          <p:nvPr/>
        </p:nvPicPr>
        <p:blipFill>
          <a:blip r:embed="rId4" cstate="print"/>
          <a:srcRect/>
          <a:stretch>
            <a:fillRect/>
          </a:stretch>
        </p:blipFill>
        <p:spPr bwMode="auto">
          <a:xfrm>
            <a:off x="1600199" y="4191000"/>
            <a:ext cx="1916981" cy="1905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534400" cy="6032421"/>
          </a:xfrm>
          <a:prstGeom prst="rect">
            <a:avLst/>
          </a:prstGeom>
          <a:noFill/>
        </p:spPr>
        <p:txBody>
          <a:bodyPr wrap="square" rtlCol="0">
            <a:spAutoFit/>
          </a:bodyPr>
          <a:lstStyle/>
          <a:p>
            <a:r>
              <a:rPr lang="en-US" sz="4400" dirty="0" smtClean="0"/>
              <a:t>One role of the school library media specialist is as a </a:t>
            </a:r>
            <a:r>
              <a:rPr lang="en-US" sz="4400" b="1" i="1" dirty="0" smtClean="0"/>
              <a:t>collaborator</a:t>
            </a:r>
            <a:r>
              <a:rPr lang="en-US" dirty="0" smtClean="0"/>
              <a:t>.</a:t>
            </a:r>
          </a:p>
          <a:p>
            <a:pPr>
              <a:buFont typeface="Arial" pitchFamily="34" charset="0"/>
              <a:buChar char="•"/>
            </a:pPr>
            <a:r>
              <a:rPr lang="en-US" sz="4000" dirty="0" smtClean="0"/>
              <a:t>Plans with classroom teachers on instructional units</a:t>
            </a:r>
          </a:p>
          <a:p>
            <a:pPr>
              <a:buFont typeface="Arial" pitchFamily="34" charset="0"/>
              <a:buChar char="•"/>
            </a:pPr>
            <a:r>
              <a:rPr lang="en-US" sz="4000" dirty="0" smtClean="0"/>
              <a:t>Public librarians</a:t>
            </a:r>
          </a:p>
          <a:p>
            <a:pPr>
              <a:buFont typeface="Arial" pitchFamily="34" charset="0"/>
              <a:buChar char="•"/>
            </a:pPr>
            <a:r>
              <a:rPr lang="en-US" sz="4000" dirty="0" smtClean="0"/>
              <a:t>Parent partners</a:t>
            </a:r>
          </a:p>
          <a:p>
            <a:pPr>
              <a:buFont typeface="Arial" pitchFamily="34" charset="0"/>
              <a:buChar char="•"/>
            </a:pPr>
            <a:r>
              <a:rPr lang="en-US" sz="4000" dirty="0" smtClean="0"/>
              <a:t>Administration</a:t>
            </a:r>
          </a:p>
          <a:p>
            <a:pPr>
              <a:buFont typeface="Arial" pitchFamily="34" charset="0"/>
              <a:buChar char="•"/>
            </a:pPr>
            <a:r>
              <a:rPr lang="en-US" sz="4000" dirty="0" smtClean="0"/>
              <a:t>Community partners</a:t>
            </a:r>
          </a:p>
          <a:p>
            <a:pPr>
              <a:buFont typeface="Arial" pitchFamily="34" charset="0"/>
              <a:buChar char="•"/>
            </a:pPr>
            <a:r>
              <a:rPr lang="en-US" sz="4000" dirty="0" smtClean="0"/>
              <a:t>Local colleges and universities</a:t>
            </a:r>
          </a:p>
          <a:p>
            <a:endParaRPr lang="en-US" dirty="0"/>
          </a:p>
        </p:txBody>
      </p:sp>
      <p:pic>
        <p:nvPicPr>
          <p:cNvPr id="13319" name="Picture 7" descr="C:\Users\Sandy\AppData\Local\Microsoft\Windows\Temporary Internet Files\Content.IE5\SACKZW23\MC900297565[1].wmf"/>
          <p:cNvPicPr>
            <a:picLocks noChangeAspect="1" noChangeArrowheads="1"/>
          </p:cNvPicPr>
          <p:nvPr/>
        </p:nvPicPr>
        <p:blipFill>
          <a:blip r:embed="rId2" cstate="print"/>
          <a:srcRect/>
          <a:stretch>
            <a:fillRect/>
          </a:stretch>
        </p:blipFill>
        <p:spPr bwMode="auto">
          <a:xfrm>
            <a:off x="7086600" y="2590800"/>
            <a:ext cx="1810512" cy="115945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382000" cy="5847755"/>
          </a:xfrm>
          <a:prstGeom prst="rect">
            <a:avLst/>
          </a:prstGeom>
          <a:noFill/>
        </p:spPr>
        <p:txBody>
          <a:bodyPr wrap="square" rtlCol="0">
            <a:spAutoFit/>
          </a:bodyPr>
          <a:lstStyle/>
          <a:p>
            <a:r>
              <a:rPr lang="en-US" sz="4000" dirty="0" smtClean="0"/>
              <a:t>One role of the school library media specialist is as a </a:t>
            </a:r>
            <a:r>
              <a:rPr lang="en-US" sz="4000" b="1" i="1" dirty="0" smtClean="0"/>
              <a:t>manager</a:t>
            </a:r>
            <a:r>
              <a:rPr lang="en-US" sz="4000" dirty="0" smtClean="0"/>
              <a:t>.</a:t>
            </a:r>
          </a:p>
          <a:p>
            <a:pPr>
              <a:buFont typeface="Arial" pitchFamily="34" charset="0"/>
              <a:buChar char="•"/>
            </a:pPr>
            <a:r>
              <a:rPr lang="en-US" sz="4000" dirty="0" smtClean="0"/>
              <a:t>Manage schedules</a:t>
            </a:r>
          </a:p>
          <a:p>
            <a:pPr>
              <a:buFont typeface="Arial" pitchFamily="34" charset="0"/>
              <a:buChar char="•"/>
            </a:pPr>
            <a:r>
              <a:rPr lang="en-US" sz="4000" dirty="0" smtClean="0"/>
              <a:t>Manage ordering of appropriate books and </a:t>
            </a:r>
            <a:r>
              <a:rPr lang="en-US" sz="4000" dirty="0" smtClean="0"/>
              <a:t>materials</a:t>
            </a:r>
          </a:p>
          <a:p>
            <a:pPr>
              <a:buFont typeface="Arial" pitchFamily="34" charset="0"/>
              <a:buChar char="•"/>
            </a:pPr>
            <a:r>
              <a:rPr lang="en-US" sz="4000" dirty="0" smtClean="0"/>
              <a:t>Manage budget</a:t>
            </a:r>
            <a:endParaRPr lang="en-US" sz="4000" dirty="0" smtClean="0"/>
          </a:p>
          <a:p>
            <a:pPr>
              <a:buFont typeface="Arial" pitchFamily="34" charset="0"/>
              <a:buChar char="•"/>
            </a:pPr>
            <a:r>
              <a:rPr lang="en-US" sz="4000" dirty="0" smtClean="0"/>
              <a:t>Manage motivational literacy events</a:t>
            </a:r>
          </a:p>
          <a:p>
            <a:pPr>
              <a:buFont typeface="Arial" pitchFamily="34" charset="0"/>
              <a:buChar char="•"/>
            </a:pPr>
            <a:r>
              <a:rPr lang="en-US" sz="4000" dirty="0" smtClean="0"/>
              <a:t>Managing curriculum</a:t>
            </a:r>
          </a:p>
          <a:p>
            <a:pPr>
              <a:buFont typeface="Arial" pitchFamily="34" charset="0"/>
              <a:buChar char="•"/>
            </a:pPr>
            <a:endParaRPr lang="en-US" dirty="0" smtClean="0"/>
          </a:p>
          <a:p>
            <a:pPr>
              <a:buFont typeface="Arial" pitchFamily="34" charset="0"/>
              <a:buChar char="•"/>
            </a:pPr>
            <a:endParaRPr lang="en-US" dirty="0" smtClean="0"/>
          </a:p>
          <a:p>
            <a:endParaRPr lang="en-US" dirty="0"/>
          </a:p>
        </p:txBody>
      </p:sp>
      <p:pic>
        <p:nvPicPr>
          <p:cNvPr id="9218" name="Picture 2" descr="C:\Users\Sandy\AppData\Local\Microsoft\Windows\Temporary Internet Files\Content.IE5\ZHHVYNH7\MC900060229[1].wmf"/>
          <p:cNvPicPr>
            <a:picLocks noChangeAspect="1" noChangeArrowheads="1"/>
          </p:cNvPicPr>
          <p:nvPr/>
        </p:nvPicPr>
        <p:blipFill>
          <a:blip r:embed="rId2" cstate="print"/>
          <a:srcRect/>
          <a:stretch>
            <a:fillRect/>
          </a:stretch>
        </p:blipFill>
        <p:spPr bwMode="auto">
          <a:xfrm>
            <a:off x="6629400" y="4343400"/>
            <a:ext cx="1524000" cy="212294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05800" cy="4770537"/>
          </a:xfrm>
          <a:prstGeom prst="rect">
            <a:avLst/>
          </a:prstGeom>
          <a:noFill/>
        </p:spPr>
        <p:txBody>
          <a:bodyPr wrap="square" rtlCol="0">
            <a:spAutoFit/>
          </a:bodyPr>
          <a:lstStyle/>
          <a:p>
            <a:r>
              <a:rPr lang="en-US" sz="4400" dirty="0" smtClean="0"/>
              <a:t>One role of the school library media specialist is as a </a:t>
            </a:r>
            <a:r>
              <a:rPr lang="en-US" sz="4400" b="1" i="1" dirty="0" smtClean="0"/>
              <a:t>scholar</a:t>
            </a:r>
            <a:r>
              <a:rPr lang="en-US" sz="4400" dirty="0" smtClean="0"/>
              <a:t>.</a:t>
            </a:r>
          </a:p>
          <a:p>
            <a:pPr>
              <a:buFont typeface="Arial" pitchFamily="34" charset="0"/>
              <a:buChar char="•"/>
            </a:pPr>
            <a:r>
              <a:rPr lang="en-US" sz="4400" dirty="0" smtClean="0"/>
              <a:t>Study and read to keep current in the field</a:t>
            </a:r>
          </a:p>
          <a:p>
            <a:pPr>
              <a:buFont typeface="Arial" pitchFamily="34" charset="0"/>
              <a:buChar char="•"/>
            </a:pPr>
            <a:r>
              <a:rPr lang="en-US" sz="4400" dirty="0" smtClean="0"/>
              <a:t>Read to advise faculty and students</a:t>
            </a:r>
          </a:p>
          <a:p>
            <a:endParaRPr lang="en-US" sz="4000" dirty="0"/>
          </a:p>
        </p:txBody>
      </p:sp>
      <p:pic>
        <p:nvPicPr>
          <p:cNvPr id="10243" name="Picture 3" descr="C:\Users\Sandy\AppData\Local\Microsoft\Windows\Temporary Internet Files\Content.IE5\GWMM1999\MM900303469[1].gif"/>
          <p:cNvPicPr>
            <a:picLocks noChangeAspect="1" noChangeArrowheads="1" noCrop="1"/>
          </p:cNvPicPr>
          <p:nvPr/>
        </p:nvPicPr>
        <p:blipFill>
          <a:blip r:embed="rId2" cstate="print"/>
          <a:srcRect/>
          <a:stretch>
            <a:fillRect/>
          </a:stretch>
        </p:blipFill>
        <p:spPr bwMode="auto">
          <a:xfrm>
            <a:off x="5638800" y="4343400"/>
            <a:ext cx="2438400" cy="194413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229600" cy="5509200"/>
          </a:xfrm>
          <a:prstGeom prst="rect">
            <a:avLst/>
          </a:prstGeom>
          <a:noFill/>
        </p:spPr>
        <p:txBody>
          <a:bodyPr wrap="square" rtlCol="0">
            <a:spAutoFit/>
          </a:bodyPr>
          <a:lstStyle/>
          <a:p>
            <a:r>
              <a:rPr lang="en-US" sz="4400" dirty="0" smtClean="0"/>
              <a:t>One role of the school library media specialist is to meet the needs for </a:t>
            </a:r>
            <a:r>
              <a:rPr lang="en-US" sz="4400" b="1" dirty="0" smtClean="0"/>
              <a:t>all</a:t>
            </a:r>
            <a:r>
              <a:rPr lang="en-US" sz="4400" dirty="0" smtClean="0"/>
              <a:t> patrons including those who may have </a:t>
            </a:r>
            <a:r>
              <a:rPr lang="en-US" sz="4400" b="1" i="1" dirty="0" smtClean="0"/>
              <a:t>special needs or be an English Language Learner (ELL).</a:t>
            </a:r>
          </a:p>
          <a:p>
            <a:r>
              <a:rPr lang="en-US" sz="4400" dirty="0" smtClean="0"/>
              <a:t>The library is inclusive.</a:t>
            </a:r>
          </a:p>
          <a:p>
            <a:endParaRPr lang="en-US" sz="4400" dirty="0"/>
          </a:p>
        </p:txBody>
      </p:sp>
      <p:pic>
        <p:nvPicPr>
          <p:cNvPr id="11266" name="Picture 2" descr="C:\Users\Sandy\AppData\Local\Microsoft\Windows\Temporary Internet Files\Content.IE5\ZHHVYNH7\MC900070936[1].wmf"/>
          <p:cNvPicPr>
            <a:picLocks noChangeAspect="1" noChangeArrowheads="1"/>
          </p:cNvPicPr>
          <p:nvPr/>
        </p:nvPicPr>
        <p:blipFill>
          <a:blip r:embed="rId2" cstate="print"/>
          <a:srcRect/>
          <a:stretch>
            <a:fillRect/>
          </a:stretch>
        </p:blipFill>
        <p:spPr bwMode="auto">
          <a:xfrm>
            <a:off x="6096000" y="4191000"/>
            <a:ext cx="2133600" cy="201060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05800" cy="6247864"/>
          </a:xfrm>
          <a:prstGeom prst="rect">
            <a:avLst/>
          </a:prstGeom>
          <a:noFill/>
        </p:spPr>
        <p:txBody>
          <a:bodyPr wrap="square" rtlCol="0">
            <a:spAutoFit/>
          </a:bodyPr>
          <a:lstStyle/>
          <a:p>
            <a:r>
              <a:rPr lang="en-US" sz="4000" dirty="0" smtClean="0"/>
              <a:t>One role of the school library media specialist is as a </a:t>
            </a:r>
            <a:r>
              <a:rPr lang="en-US" sz="4000" b="1" i="1" dirty="0" smtClean="0"/>
              <a:t>facilitator of different types of reading materials.</a:t>
            </a:r>
            <a:endParaRPr lang="en-US" sz="4000" dirty="0" smtClean="0"/>
          </a:p>
          <a:p>
            <a:r>
              <a:rPr lang="en-US" sz="2800" dirty="0" smtClean="0"/>
              <a:t>Fourth-graders’ reading proficiency related to the diversity of their reading materials.  They read:  storybooks, magazines, and nonfiction. Students who read all three categories achieved the highest NAEP (Nation’s Report Card) scores.</a:t>
            </a:r>
          </a:p>
          <a:p>
            <a:r>
              <a:rPr lang="en-US" sz="2800" b="1" u="sng" dirty="0" smtClean="0"/>
              <a:t>Number of Categories Read</a:t>
            </a:r>
            <a:r>
              <a:rPr lang="en-US" sz="2800" dirty="0" smtClean="0"/>
              <a:t>	</a:t>
            </a:r>
            <a:r>
              <a:rPr lang="en-US" sz="2800" b="1" u="sng" dirty="0" smtClean="0"/>
              <a:t>NAEP SCORE</a:t>
            </a:r>
            <a:endParaRPr lang="en-US" sz="2800" u="sng" dirty="0" smtClean="0"/>
          </a:p>
          <a:p>
            <a:r>
              <a:rPr lang="en-US" sz="2800" b="1" dirty="0" smtClean="0"/>
              <a:t>	1					195</a:t>
            </a:r>
          </a:p>
          <a:p>
            <a:r>
              <a:rPr lang="en-US" sz="2800" b="1" dirty="0" smtClean="0"/>
              <a:t>	2					210</a:t>
            </a:r>
          </a:p>
          <a:p>
            <a:r>
              <a:rPr lang="en-US" sz="2800" b="1" dirty="0" smtClean="0"/>
              <a:t>	3					224</a:t>
            </a:r>
          </a:p>
          <a:p>
            <a:endParaRPr lang="en-US" sz="2800" dirty="0"/>
          </a:p>
        </p:txBody>
      </p:sp>
      <p:pic>
        <p:nvPicPr>
          <p:cNvPr id="14338" name="Picture 2" descr="C:\Users\Sandy\AppData\Local\Microsoft\Windows\Temporary Internet Files\Content.IE5\SACKZW23\MP900439390[1].jpg"/>
          <p:cNvPicPr>
            <a:picLocks noChangeAspect="1" noChangeArrowheads="1"/>
          </p:cNvPicPr>
          <p:nvPr/>
        </p:nvPicPr>
        <p:blipFill>
          <a:blip r:embed="rId2" cstate="print"/>
          <a:srcRect/>
          <a:stretch>
            <a:fillRect/>
          </a:stretch>
        </p:blipFill>
        <p:spPr bwMode="auto">
          <a:xfrm>
            <a:off x="7315200" y="5334000"/>
            <a:ext cx="1602483" cy="106984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05800" cy="5355312"/>
          </a:xfrm>
          <a:prstGeom prst="rect">
            <a:avLst/>
          </a:prstGeom>
          <a:noFill/>
        </p:spPr>
        <p:txBody>
          <a:bodyPr wrap="square" rtlCol="0">
            <a:spAutoFit/>
          </a:bodyPr>
          <a:lstStyle/>
          <a:p>
            <a:r>
              <a:rPr lang="en-US" sz="3600" dirty="0" smtClean="0"/>
              <a:t>“</a:t>
            </a:r>
            <a:r>
              <a:rPr lang="en-US" sz="3600" b="1" dirty="0" smtClean="0"/>
              <a:t>Providing interesting books for children is a powerful incentive for reading, perhaps the most powerful incentive possible. </a:t>
            </a:r>
            <a:r>
              <a:rPr lang="en-US" sz="3600" dirty="0" smtClean="0"/>
              <a:t>This conclusion is consistent with research showing that extrinsic incentives for reading have not been successful, while </a:t>
            </a:r>
            <a:r>
              <a:rPr lang="en-US" sz="3600" b="1" dirty="0" smtClean="0"/>
              <a:t>improving access to books has been successful in encouraging reading</a:t>
            </a:r>
            <a:r>
              <a:rPr lang="en-US" sz="3600" dirty="0" smtClean="0"/>
              <a:t>.” (Ramos &amp;</a:t>
            </a:r>
            <a:r>
              <a:rPr lang="en-US" sz="3600" dirty="0" err="1" smtClean="0"/>
              <a:t>Krashen</a:t>
            </a:r>
            <a:r>
              <a:rPr lang="en-US" sz="3600" dirty="0" smtClean="0"/>
              <a:t>, 1998, p. 614)</a:t>
            </a:r>
          </a:p>
          <a:p>
            <a:endParaRPr lang="en-US" dirty="0"/>
          </a:p>
        </p:txBody>
      </p:sp>
      <p:pic>
        <p:nvPicPr>
          <p:cNvPr id="6147" name="Picture 3" descr="C:\Users\Sandy\AppData\Local\Microsoft\Windows\Temporary Internet Files\Content.IE5\SACKZW23\MP900438678[1].jpg"/>
          <p:cNvPicPr>
            <a:picLocks noChangeAspect="1" noChangeArrowheads="1"/>
          </p:cNvPicPr>
          <p:nvPr/>
        </p:nvPicPr>
        <p:blipFill>
          <a:blip r:embed="rId2" cstate="print"/>
          <a:srcRect/>
          <a:stretch>
            <a:fillRect/>
          </a:stretch>
        </p:blipFill>
        <p:spPr bwMode="auto">
          <a:xfrm>
            <a:off x="7696200" y="5181600"/>
            <a:ext cx="1296634" cy="1295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305800" cy="3077766"/>
          </a:xfrm>
          <a:prstGeom prst="rect">
            <a:avLst/>
          </a:prstGeom>
          <a:noFill/>
        </p:spPr>
        <p:txBody>
          <a:bodyPr wrap="square" rtlCol="0">
            <a:spAutoFit/>
          </a:bodyPr>
          <a:lstStyle/>
          <a:p>
            <a:r>
              <a:rPr lang="en-US" sz="4400" dirty="0" smtClean="0"/>
              <a:t>One role of the school library media specialist is as a </a:t>
            </a:r>
            <a:r>
              <a:rPr lang="en-US" sz="4400" b="1" i="1" dirty="0" smtClean="0"/>
              <a:t>model for lifelong learning and literacy</a:t>
            </a:r>
            <a:r>
              <a:rPr lang="en-US" sz="4400" dirty="0" smtClean="0"/>
              <a:t>.</a:t>
            </a:r>
          </a:p>
          <a:p>
            <a:endParaRPr lang="en-US" sz="4400" dirty="0" smtClean="0"/>
          </a:p>
          <a:p>
            <a:endParaRPr lang="en-US" dirty="0"/>
          </a:p>
        </p:txBody>
      </p:sp>
      <p:pic>
        <p:nvPicPr>
          <p:cNvPr id="16386" name="Picture 2" descr="C:\Users\Sandy\AppData\Local\Microsoft\Windows\Temporary Internet Files\Content.IE5\GWMM1999\MC900154990[1].wmf"/>
          <p:cNvPicPr>
            <a:picLocks noChangeAspect="1" noChangeArrowheads="1"/>
          </p:cNvPicPr>
          <p:nvPr/>
        </p:nvPicPr>
        <p:blipFill>
          <a:blip r:embed="rId2" cstate="print"/>
          <a:srcRect/>
          <a:stretch>
            <a:fillRect/>
          </a:stretch>
        </p:blipFill>
        <p:spPr bwMode="auto">
          <a:xfrm>
            <a:off x="6324600" y="3962400"/>
            <a:ext cx="1527048" cy="1832458"/>
          </a:xfrm>
          <a:prstGeom prst="rect">
            <a:avLst/>
          </a:prstGeom>
          <a:noFill/>
        </p:spPr>
      </p:pic>
      <p:pic>
        <p:nvPicPr>
          <p:cNvPr id="16387" name="Picture 3" descr="C:\Users\Sandy\AppData\Local\Microsoft\Windows\Temporary Internet Files\Content.IE5\SACKZW23\MC900154992[1].wmf"/>
          <p:cNvPicPr>
            <a:picLocks noChangeAspect="1" noChangeArrowheads="1"/>
          </p:cNvPicPr>
          <p:nvPr/>
        </p:nvPicPr>
        <p:blipFill>
          <a:blip r:embed="rId3" cstate="print"/>
          <a:srcRect/>
          <a:stretch>
            <a:fillRect/>
          </a:stretch>
        </p:blipFill>
        <p:spPr bwMode="auto">
          <a:xfrm>
            <a:off x="990600" y="3200399"/>
            <a:ext cx="1676400" cy="2811665"/>
          </a:xfrm>
          <a:prstGeom prst="rect">
            <a:avLst/>
          </a:prstGeom>
          <a:noFill/>
        </p:spPr>
      </p:pic>
      <p:pic>
        <p:nvPicPr>
          <p:cNvPr id="2050" name="Picture 2" descr="ms library "/>
          <p:cNvPicPr>
            <a:picLocks noChangeAspect="1" noChangeArrowheads="1"/>
          </p:cNvPicPr>
          <p:nvPr/>
        </p:nvPicPr>
        <p:blipFill>
          <a:blip r:embed="rId4" cstate="print"/>
          <a:srcRect/>
          <a:stretch>
            <a:fillRect/>
          </a:stretch>
        </p:blipFill>
        <p:spPr bwMode="auto">
          <a:xfrm>
            <a:off x="3124200" y="3048000"/>
            <a:ext cx="2857500" cy="21431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229600" cy="5509200"/>
          </a:xfrm>
          <a:prstGeom prst="rect">
            <a:avLst/>
          </a:prstGeom>
          <a:noFill/>
          <a:ln>
            <a:solidFill>
              <a:schemeClr val="accent1"/>
            </a:solidFill>
          </a:ln>
        </p:spPr>
        <p:txBody>
          <a:bodyPr wrap="square" rtlCol="0">
            <a:spAutoFit/>
          </a:bodyPr>
          <a:lstStyle/>
          <a:p>
            <a:pPr algn="ctr"/>
            <a:r>
              <a:rPr lang="en-US" sz="4400" dirty="0" smtClean="0"/>
              <a:t>The school library, library media specialists, and library staff are powerful tools in the Highlands School District to help increase student achievement and high-stakes test scores, as well as in the promotion of </a:t>
            </a:r>
            <a:r>
              <a:rPr lang="en-US" sz="4400" dirty="0" smtClean="0"/>
              <a:t>literacy and the creation of lifelong learners.</a:t>
            </a:r>
            <a:endParaRPr lang="en-US" sz="4400" dirty="0"/>
          </a:p>
        </p:txBody>
      </p:sp>
      <p:pic>
        <p:nvPicPr>
          <p:cNvPr id="12290" name="Picture 2" descr="C:\Users\Sandy\AppData\Local\Microsoft\Windows\Temporary Internet Files\Content.IE5\6BCVA304\MC900057315[1].wmf"/>
          <p:cNvPicPr>
            <a:picLocks noChangeAspect="1" noChangeArrowheads="1"/>
          </p:cNvPicPr>
          <p:nvPr/>
        </p:nvPicPr>
        <p:blipFill>
          <a:blip r:embed="rId2" cstate="print"/>
          <a:srcRect/>
          <a:stretch>
            <a:fillRect/>
          </a:stretch>
        </p:blipFill>
        <p:spPr bwMode="auto">
          <a:xfrm>
            <a:off x="7543800" y="4979852"/>
            <a:ext cx="1399337" cy="164589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305800" cy="6555641"/>
          </a:xfrm>
          <a:prstGeom prst="rect">
            <a:avLst/>
          </a:prstGeom>
          <a:noFill/>
        </p:spPr>
        <p:txBody>
          <a:bodyPr wrap="square" rtlCol="0">
            <a:spAutoFit/>
          </a:bodyPr>
          <a:lstStyle/>
          <a:p>
            <a:r>
              <a:rPr lang="en-US" sz="3600" dirty="0" smtClean="0"/>
              <a:t>A summary of the major library studies, both from 19 United States and internationally, clearly show that “students who attend schools with well-funded, properly stocked libraries managed by qualified teacher-librarians have </a:t>
            </a:r>
            <a:r>
              <a:rPr lang="en-US" sz="3600" b="1" dirty="0" smtClean="0"/>
              <a:t>higher achievement, improved literacy, and greater success</a:t>
            </a:r>
            <a:r>
              <a:rPr lang="en-US" sz="3600" dirty="0" smtClean="0"/>
              <a:t> at the post-secondary level.”  </a:t>
            </a:r>
          </a:p>
          <a:p>
            <a:r>
              <a:rPr lang="en-US" sz="3600" dirty="0" smtClean="0"/>
              <a:t>Dr. Ken Haycock (2003) </a:t>
            </a:r>
          </a:p>
          <a:p>
            <a:r>
              <a:rPr lang="en-US" sz="2000" dirty="0" smtClean="0"/>
              <a:t>(Professor and </a:t>
            </a:r>
            <a:r>
              <a:rPr lang="en-US" sz="2000" dirty="0"/>
              <a:t>former director at the graduate School of </a:t>
            </a:r>
            <a:endParaRPr lang="en-US" sz="2000" dirty="0" smtClean="0"/>
          </a:p>
          <a:p>
            <a:r>
              <a:rPr lang="en-US" sz="2000" dirty="0" smtClean="0"/>
              <a:t>Library</a:t>
            </a:r>
            <a:r>
              <a:rPr lang="en-US" sz="2000" dirty="0"/>
              <a:t>, Archival </a:t>
            </a:r>
            <a:r>
              <a:rPr lang="en-US" sz="2000" dirty="0" smtClean="0"/>
              <a:t>and Information </a:t>
            </a:r>
            <a:r>
              <a:rPr lang="en-US" sz="2000" dirty="0"/>
              <a:t>Studies at the </a:t>
            </a:r>
            <a:r>
              <a:rPr lang="en-US" sz="2000" dirty="0" smtClean="0"/>
              <a:t>University </a:t>
            </a:r>
          </a:p>
          <a:p>
            <a:r>
              <a:rPr lang="en-US" sz="2000" dirty="0" smtClean="0"/>
              <a:t>of </a:t>
            </a:r>
            <a:r>
              <a:rPr lang="en-US" sz="2000" dirty="0"/>
              <a:t>British </a:t>
            </a:r>
            <a:r>
              <a:rPr lang="en-US" sz="2000" dirty="0" smtClean="0"/>
              <a:t>Columbia)</a:t>
            </a:r>
            <a:endParaRPr lang="en-US" sz="2000" dirty="0"/>
          </a:p>
        </p:txBody>
      </p:sp>
      <p:pic>
        <p:nvPicPr>
          <p:cNvPr id="1027" name="Picture 3" descr="C:\Users\Sandy\AppData\Local\Microsoft\Windows\Temporary Internet Files\Content.IE5\GWMM1999\MC900040015[1].wmf"/>
          <p:cNvPicPr>
            <a:picLocks noChangeAspect="1" noChangeArrowheads="1"/>
          </p:cNvPicPr>
          <p:nvPr/>
        </p:nvPicPr>
        <p:blipFill>
          <a:blip r:embed="rId2" cstate="print"/>
          <a:srcRect/>
          <a:stretch>
            <a:fillRect/>
          </a:stretch>
        </p:blipFill>
        <p:spPr bwMode="auto">
          <a:xfrm>
            <a:off x="7010400" y="4953000"/>
            <a:ext cx="1905000" cy="175301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458200" cy="6370975"/>
          </a:xfrm>
          <a:prstGeom prst="rect">
            <a:avLst/>
          </a:prstGeom>
          <a:noFill/>
        </p:spPr>
        <p:txBody>
          <a:bodyPr wrap="square" rtlCol="0">
            <a:spAutoFit/>
          </a:bodyPr>
          <a:lstStyle/>
          <a:p>
            <a:r>
              <a:rPr lang="en-US" sz="2400" dirty="0" smtClean="0"/>
              <a:t>“The evidence is there for all to see, that’s why governments in the U.S., Europe, and Asia are aggressively investing in their school libraries. The findings of literally decades of research show why school libraries and qualified teacher-librarians are essential components in the academic programming of any school.  Standardized scores tend to be 10 to 20% higher than in schools without an investment in a school library program. The relationship between library resource levels and increased achievement is not explained away by other school variables (e.g., per student spending, teacher-pupil ratios) or community conditions (e.g., poverty, demographics). In fact, no fewer than forty years of research – conducted in different locations, at different levels of schooling, in different socioeconomic areas, sponsored by different agencies, and conducted by different, credible researchers – provide an abundance of evidence about the </a:t>
            </a:r>
            <a:r>
              <a:rPr lang="en-US" sz="2400" u="sng" dirty="0" smtClean="0"/>
              <a:t>positive</a:t>
            </a:r>
            <a:r>
              <a:rPr lang="en-US" sz="2400" dirty="0" smtClean="0"/>
              <a:t> impact of qualified teacher-librarians and school libraries on children and adolescents.” (Haycock 2003)</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153400" cy="5632311"/>
          </a:xfrm>
          <a:prstGeom prst="rect">
            <a:avLst/>
          </a:prstGeom>
          <a:noFill/>
        </p:spPr>
        <p:txBody>
          <a:bodyPr wrap="square" rtlCol="0">
            <a:spAutoFit/>
          </a:bodyPr>
          <a:lstStyle/>
          <a:p>
            <a:r>
              <a:rPr lang="en-US" sz="4000" dirty="0" smtClean="0"/>
              <a:t>The school library media specialist can and does have an impact on student literacy and academic achievement.</a:t>
            </a:r>
          </a:p>
          <a:p>
            <a:endParaRPr lang="en-US" sz="2400" dirty="0" smtClean="0"/>
          </a:p>
          <a:p>
            <a:r>
              <a:rPr lang="en-US" sz="2400" dirty="0" smtClean="0"/>
              <a:t>“Two leading U.S. researchers in the field offer this arresting conclusion: 'In research done in nine (today 19) states and over 3300 schools since 1999, the positive impact of the school library program is consistent. [They] make a difference in academic achievement. If you were setting out a balanced meal for a learner, the school library media program would be part of the main course, not the butter on the bread (Lance and </a:t>
            </a:r>
            <a:r>
              <a:rPr lang="en-US" sz="2400" dirty="0" err="1" smtClean="0"/>
              <a:t>Loertscher</a:t>
            </a:r>
            <a:r>
              <a:rPr lang="en-US" sz="2400" dirty="0" smtClean="0"/>
              <a:t>, 2003).'” </a:t>
            </a:r>
          </a:p>
          <a:p>
            <a:endParaRPr lang="en-US" sz="2400" dirty="0"/>
          </a:p>
        </p:txBody>
      </p:sp>
      <p:pic>
        <p:nvPicPr>
          <p:cNvPr id="2050" name="Picture 2" descr="C:\Users\Sandy\AppData\Local\Microsoft\Windows\Temporary Internet Files\Content.IE5\GWMM1999\MC900237319[1].wmf"/>
          <p:cNvPicPr>
            <a:picLocks noChangeAspect="1" noChangeArrowheads="1"/>
          </p:cNvPicPr>
          <p:nvPr/>
        </p:nvPicPr>
        <p:blipFill>
          <a:blip r:embed="rId2" cstate="print"/>
          <a:srcRect/>
          <a:stretch>
            <a:fillRect/>
          </a:stretch>
        </p:blipFill>
        <p:spPr bwMode="auto">
          <a:xfrm>
            <a:off x="7728650" y="5257800"/>
            <a:ext cx="1056984" cy="13798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229600" cy="6001643"/>
          </a:xfrm>
          <a:prstGeom prst="rect">
            <a:avLst/>
          </a:prstGeom>
          <a:noFill/>
        </p:spPr>
        <p:txBody>
          <a:bodyPr wrap="square" rtlCol="0">
            <a:spAutoFit/>
          </a:bodyPr>
          <a:lstStyle/>
          <a:p>
            <a:r>
              <a:rPr lang="en-US" sz="4800" dirty="0" smtClean="0"/>
              <a:t>One role of the school library media specialist is as a </a:t>
            </a:r>
            <a:r>
              <a:rPr lang="en-US" sz="4800" b="1" i="1" dirty="0" smtClean="0"/>
              <a:t>teacher</a:t>
            </a:r>
            <a:r>
              <a:rPr lang="en-US" sz="4800" dirty="0" smtClean="0"/>
              <a:t>.</a:t>
            </a:r>
          </a:p>
          <a:p>
            <a:pPr>
              <a:buFont typeface="Arial" pitchFamily="34" charset="0"/>
              <a:buChar char="•"/>
            </a:pPr>
            <a:r>
              <a:rPr lang="en-US" sz="4800" dirty="0" smtClean="0"/>
              <a:t>Delivering library/information</a:t>
            </a:r>
          </a:p>
          <a:p>
            <a:r>
              <a:rPr lang="en-US" sz="4800" dirty="0" smtClean="0"/>
              <a:t>literacy instruction to students </a:t>
            </a:r>
          </a:p>
          <a:p>
            <a:pPr>
              <a:buFont typeface="Arial" pitchFamily="34" charset="0"/>
              <a:buChar char="•"/>
            </a:pPr>
            <a:r>
              <a:rPr lang="en-US" sz="4800" dirty="0" smtClean="0"/>
              <a:t>Dewey Decimal System</a:t>
            </a:r>
          </a:p>
          <a:p>
            <a:pPr>
              <a:buFont typeface="Arial" pitchFamily="34" charset="0"/>
              <a:buChar char="•"/>
            </a:pPr>
            <a:r>
              <a:rPr lang="en-US" sz="4800" dirty="0" smtClean="0"/>
              <a:t>OPAC</a:t>
            </a:r>
          </a:p>
          <a:p>
            <a:r>
              <a:rPr lang="en-US" sz="2400" dirty="0" smtClean="0"/>
              <a:t>(Many of these library skills are only taught in </a:t>
            </a:r>
          </a:p>
          <a:p>
            <a:r>
              <a:rPr lang="en-US" sz="2400" dirty="0" smtClean="0"/>
              <a:t>library classes.)</a:t>
            </a:r>
          </a:p>
          <a:p>
            <a:r>
              <a:rPr lang="en-US" sz="4800" dirty="0" smtClean="0"/>
              <a:t> </a:t>
            </a:r>
          </a:p>
        </p:txBody>
      </p:sp>
      <p:pic>
        <p:nvPicPr>
          <p:cNvPr id="3076" name="Picture 4" descr="C:\Users\Sandy\AppData\Local\Microsoft\Windows\Temporary Internet Files\Content.IE5\6BCVA304\MC900057540[1].wmf"/>
          <p:cNvPicPr>
            <a:picLocks noChangeAspect="1" noChangeArrowheads="1"/>
          </p:cNvPicPr>
          <p:nvPr/>
        </p:nvPicPr>
        <p:blipFill>
          <a:blip r:embed="rId2" cstate="print"/>
          <a:srcRect/>
          <a:stretch>
            <a:fillRect/>
          </a:stretch>
        </p:blipFill>
        <p:spPr bwMode="auto">
          <a:xfrm>
            <a:off x="6248400" y="4343400"/>
            <a:ext cx="2166514" cy="1905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05800" cy="5539978"/>
          </a:xfrm>
          <a:prstGeom prst="rect">
            <a:avLst/>
          </a:prstGeom>
          <a:noFill/>
        </p:spPr>
        <p:txBody>
          <a:bodyPr wrap="square" rtlCol="0">
            <a:spAutoFit/>
          </a:bodyPr>
          <a:lstStyle/>
          <a:p>
            <a:r>
              <a:rPr lang="en-US" sz="4800" dirty="0" smtClean="0"/>
              <a:t>One role of the school library media specialist is as a </a:t>
            </a:r>
            <a:r>
              <a:rPr lang="en-US" sz="4800" b="1" i="1" dirty="0" smtClean="0"/>
              <a:t>researcher</a:t>
            </a:r>
            <a:r>
              <a:rPr lang="en-US" sz="4800" dirty="0" smtClean="0"/>
              <a:t>.</a:t>
            </a:r>
          </a:p>
          <a:p>
            <a:pPr>
              <a:buFont typeface="Arial" pitchFamily="34" charset="0"/>
              <a:buChar char="•"/>
            </a:pPr>
            <a:r>
              <a:rPr lang="en-US" sz="4800" dirty="0" smtClean="0"/>
              <a:t>Help students and faculty locate the most up-to-date and appropriate desired </a:t>
            </a:r>
          </a:p>
          <a:p>
            <a:r>
              <a:rPr lang="en-US" sz="4800" dirty="0" smtClean="0"/>
              <a:t>information</a:t>
            </a:r>
          </a:p>
          <a:p>
            <a:endParaRPr lang="en-US" dirty="0"/>
          </a:p>
        </p:txBody>
      </p:sp>
      <p:pic>
        <p:nvPicPr>
          <p:cNvPr id="3" name="Picture 2" descr="C:\Users\Sandy\AppData\Local\Microsoft\Windows\Temporary Internet Files\Content.IE5\ZHHVYNH7\MP900422593[1].jpg"/>
          <p:cNvPicPr>
            <a:picLocks noChangeAspect="1" noChangeArrowheads="1"/>
          </p:cNvPicPr>
          <p:nvPr/>
        </p:nvPicPr>
        <p:blipFill>
          <a:blip r:embed="rId2" cstate="print"/>
          <a:srcRect/>
          <a:stretch>
            <a:fillRect/>
          </a:stretch>
        </p:blipFill>
        <p:spPr bwMode="auto">
          <a:xfrm>
            <a:off x="5638800" y="4495800"/>
            <a:ext cx="3199864" cy="213240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86800" cy="369332"/>
          </a:xfrm>
          <a:prstGeom prst="rect">
            <a:avLst/>
          </a:prstGeom>
          <a:noFill/>
        </p:spPr>
        <p:txBody>
          <a:bodyPr wrap="square" rtlCol="0">
            <a:spAutoFit/>
          </a:bodyPr>
          <a:lstStyle/>
          <a:p>
            <a:endParaRPr lang="en-US" dirty="0"/>
          </a:p>
        </p:txBody>
      </p:sp>
      <p:sp>
        <p:nvSpPr>
          <p:cNvPr id="3" name="TextBox 2"/>
          <p:cNvSpPr txBox="1"/>
          <p:nvPr/>
        </p:nvSpPr>
        <p:spPr>
          <a:xfrm>
            <a:off x="381000" y="304800"/>
            <a:ext cx="8305800" cy="5539978"/>
          </a:xfrm>
          <a:prstGeom prst="rect">
            <a:avLst/>
          </a:prstGeom>
          <a:noFill/>
        </p:spPr>
        <p:txBody>
          <a:bodyPr wrap="square" rtlCol="0">
            <a:spAutoFit/>
          </a:bodyPr>
          <a:lstStyle/>
          <a:p>
            <a:r>
              <a:rPr lang="en-US" sz="4800" dirty="0" smtClean="0"/>
              <a:t>One role of the school library media specialist is as a </a:t>
            </a:r>
            <a:r>
              <a:rPr lang="en-US" sz="4800" b="1" i="1" dirty="0" smtClean="0"/>
              <a:t>college and career counselor.</a:t>
            </a:r>
            <a:endParaRPr lang="en-US" sz="4800" b="1" i="1" dirty="0" smtClean="0"/>
          </a:p>
          <a:p>
            <a:pPr>
              <a:buFont typeface="Arial" pitchFamily="34" charset="0"/>
              <a:buChar char="•"/>
            </a:pPr>
            <a:r>
              <a:rPr lang="en-US" sz="4800" dirty="0" smtClean="0"/>
              <a:t>Help fill out college applications</a:t>
            </a:r>
          </a:p>
          <a:p>
            <a:pPr>
              <a:buFont typeface="Arial" pitchFamily="34" charset="0"/>
              <a:buChar char="•"/>
            </a:pPr>
            <a:r>
              <a:rPr lang="en-US" sz="4800" dirty="0" smtClean="0"/>
              <a:t>Help get forms online</a:t>
            </a:r>
          </a:p>
          <a:p>
            <a:pPr>
              <a:buFont typeface="Arial" pitchFamily="34" charset="0"/>
              <a:buChar char="•"/>
            </a:pPr>
            <a:r>
              <a:rPr lang="en-US" sz="4800" dirty="0" smtClean="0"/>
              <a:t>Provide print resources</a:t>
            </a:r>
          </a:p>
          <a:p>
            <a:pPr>
              <a:buFont typeface="Arial" pitchFamily="34" charset="0"/>
              <a:buChar char="•"/>
            </a:pPr>
            <a:r>
              <a:rPr lang="en-US" sz="4800" dirty="0" smtClean="0"/>
              <a:t>Provide online database</a:t>
            </a:r>
          </a:p>
          <a:p>
            <a:endParaRPr lang="en-US" dirty="0"/>
          </a:p>
        </p:txBody>
      </p:sp>
      <p:pic>
        <p:nvPicPr>
          <p:cNvPr id="5123" name="Picture 3" descr="C:\Users\Sandy\AppData\Local\Microsoft\Windows\Temporary Internet Files\Content.IE5\SACKZW23\MC900445710[1].wmf"/>
          <p:cNvPicPr>
            <a:picLocks noChangeAspect="1" noChangeArrowheads="1"/>
          </p:cNvPicPr>
          <p:nvPr/>
        </p:nvPicPr>
        <p:blipFill>
          <a:blip r:embed="rId2" cstate="print"/>
          <a:srcRect/>
          <a:stretch>
            <a:fillRect/>
          </a:stretch>
        </p:blipFill>
        <p:spPr bwMode="auto">
          <a:xfrm>
            <a:off x="533400" y="5410200"/>
            <a:ext cx="1061411" cy="1046609"/>
          </a:xfrm>
          <a:prstGeom prst="rect">
            <a:avLst/>
          </a:prstGeom>
          <a:noFill/>
        </p:spPr>
      </p:pic>
      <p:pic>
        <p:nvPicPr>
          <p:cNvPr id="5122" name="Picture 2" descr="E:\oobleck 018.jpg"/>
          <p:cNvPicPr>
            <a:picLocks noChangeAspect="1" noChangeArrowheads="1"/>
          </p:cNvPicPr>
          <p:nvPr/>
        </p:nvPicPr>
        <p:blipFill>
          <a:blip r:embed="rId3" cstate="print"/>
          <a:srcRect/>
          <a:stretch>
            <a:fillRect/>
          </a:stretch>
        </p:blipFill>
        <p:spPr bwMode="auto">
          <a:xfrm>
            <a:off x="6781800" y="4953000"/>
            <a:ext cx="2133600" cy="1676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382000" cy="5755422"/>
          </a:xfrm>
          <a:prstGeom prst="rect">
            <a:avLst/>
          </a:prstGeom>
          <a:noFill/>
        </p:spPr>
        <p:txBody>
          <a:bodyPr wrap="square" rtlCol="0">
            <a:spAutoFit/>
          </a:bodyPr>
          <a:lstStyle/>
          <a:p>
            <a:r>
              <a:rPr lang="en-US" sz="4400" dirty="0" smtClean="0"/>
              <a:t>One role of the school library media specialist is a </a:t>
            </a:r>
            <a:r>
              <a:rPr lang="en-US" sz="4400" b="1" i="1" dirty="0" smtClean="0"/>
              <a:t>technology facilitator</a:t>
            </a:r>
            <a:r>
              <a:rPr lang="en-US" sz="4400" dirty="0" smtClean="0"/>
              <a:t>.</a:t>
            </a:r>
          </a:p>
          <a:p>
            <a:pPr>
              <a:buFont typeface="Arial" pitchFamily="34" charset="0"/>
              <a:buChar char="•"/>
            </a:pPr>
            <a:r>
              <a:rPr lang="en-US" sz="4000" dirty="0" smtClean="0"/>
              <a:t>Instruct students and faculty on the use of online databases</a:t>
            </a:r>
          </a:p>
          <a:p>
            <a:pPr>
              <a:buFont typeface="Arial" pitchFamily="34" charset="0"/>
              <a:buChar char="•"/>
            </a:pPr>
            <a:r>
              <a:rPr lang="en-US" sz="4000" dirty="0" smtClean="0"/>
              <a:t>Instruct students on the topics of internet safety and reliable sources</a:t>
            </a:r>
          </a:p>
          <a:p>
            <a:pPr>
              <a:buFont typeface="Arial" pitchFamily="34" charset="0"/>
              <a:buChar char="•"/>
            </a:pPr>
            <a:r>
              <a:rPr lang="en-US" sz="4000" dirty="0" smtClean="0"/>
              <a:t>Ex. </a:t>
            </a:r>
            <a:r>
              <a:rPr lang="en-US" sz="4000" dirty="0" smtClean="0">
                <a:hlinkClick r:id="rId2"/>
              </a:rPr>
              <a:t>http://zapatopi.net/treeoctopus/</a:t>
            </a:r>
            <a:endParaRPr lang="en-US" sz="4000" dirty="0" smtClean="0"/>
          </a:p>
          <a:p>
            <a:pPr>
              <a:buFont typeface="Arial" pitchFamily="34" charset="0"/>
              <a:buChar char="•"/>
            </a:pPr>
            <a:endParaRPr lang="en-US" sz="4000" dirty="0" smtClean="0"/>
          </a:p>
          <a:p>
            <a:endParaRPr lang="en-US" sz="4000" dirty="0"/>
          </a:p>
        </p:txBody>
      </p:sp>
      <p:pic>
        <p:nvPicPr>
          <p:cNvPr id="4098" name="Picture 2" descr="C:\Users\Sandy\Desktop\treeocto.jpg"/>
          <p:cNvPicPr>
            <a:picLocks noChangeAspect="1" noChangeArrowheads="1"/>
          </p:cNvPicPr>
          <p:nvPr/>
        </p:nvPicPr>
        <p:blipFill>
          <a:blip r:embed="rId3" cstate="print"/>
          <a:srcRect/>
          <a:stretch>
            <a:fillRect/>
          </a:stretch>
        </p:blipFill>
        <p:spPr bwMode="auto">
          <a:xfrm>
            <a:off x="7391259" y="5029200"/>
            <a:ext cx="1246328" cy="1662113"/>
          </a:xfrm>
          <a:prstGeom prst="rect">
            <a:avLst/>
          </a:prstGeom>
          <a:noFill/>
        </p:spPr>
      </p:pic>
      <p:pic>
        <p:nvPicPr>
          <p:cNvPr id="4099" name="Picture 3" descr="C:\Users\Sandy\AppData\Local\Microsoft\Windows\Temporary Internet Files\Content.IE5\SACKZW23\MC900433050[1].jpg"/>
          <p:cNvPicPr>
            <a:picLocks noChangeAspect="1" noChangeArrowheads="1"/>
          </p:cNvPicPr>
          <p:nvPr/>
        </p:nvPicPr>
        <p:blipFill>
          <a:blip r:embed="rId4" cstate="print"/>
          <a:srcRect/>
          <a:stretch>
            <a:fillRect/>
          </a:stretch>
        </p:blipFill>
        <p:spPr bwMode="auto">
          <a:xfrm>
            <a:off x="457200" y="4953000"/>
            <a:ext cx="1447800" cy="1447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926</Words>
  <Application>Microsoft Office PowerPoint</Application>
  <PresentationFormat>On-screen Show (4:3)</PresentationFormat>
  <Paragraphs>72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dc:creator>
  <cp:lastModifiedBy>Administrator</cp:lastModifiedBy>
  <cp:revision>35</cp:revision>
  <dcterms:created xsi:type="dcterms:W3CDTF">2010-11-14T17:33:42Z</dcterms:created>
  <dcterms:modified xsi:type="dcterms:W3CDTF">2010-11-15T19:19:55Z</dcterms:modified>
</cp:coreProperties>
</file>